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282" r:id="rId3"/>
    <p:sldId id="1129" r:id="rId4"/>
    <p:sldId id="1128" r:id="rId5"/>
    <p:sldId id="1117" r:id="rId6"/>
    <p:sldId id="1125" r:id="rId7"/>
    <p:sldId id="1126" r:id="rId8"/>
    <p:sldId id="1127" r:id="rId9"/>
    <p:sldId id="602" r:id="rId10"/>
    <p:sldId id="273" r:id="rId11"/>
    <p:sldId id="274" r:id="rId12"/>
    <p:sldId id="275"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29"/>
            <p14:sldId id="1128"/>
            <p14:sldId id="1117"/>
            <p14:sldId id="1125"/>
            <p14:sldId id="1126"/>
            <p14:sldId id="1127"/>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9" autoAdjust="0"/>
    <p:restoredTop sz="96447" autoAdjust="0"/>
  </p:normalViewPr>
  <p:slideViewPr>
    <p:cSldViewPr snapToGrid="0">
      <p:cViewPr varScale="1">
        <p:scale>
          <a:sx n="69" d="100"/>
          <a:sy n="69" d="100"/>
        </p:scale>
        <p:origin x="72" y="51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Brent-Dekker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Brent-Dekker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Brent-Dekker method</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Brent-Dekker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Brent-Dekker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Brent-Dekker method</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Brent-Dekker method</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Brent-Dekker method</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Brent-Dekker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Brent-Dekker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Brent-Dekker method</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Brent-Dekker method</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a:extLst>
              <a:ext uri="{FF2B5EF4-FFF2-40B4-BE49-F238E27FC236}">
                <a16:creationId xmlns:a16="http://schemas.microsoft.com/office/drawing/2014/main" id="{19383907-5D05-4AED-9352-3BFA31C9A6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9600"/>
    </mc:Choice>
    <mc:Fallback>
      <p:transition spd="slow" advTm="9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000" dirty="0"/>
              <a:t>[1]	Richard P. Brent, “Algorithms for minimization without</a:t>
            </a:r>
            <a:br>
              <a:rPr lang="en-US" sz="2000" dirty="0"/>
            </a:br>
            <a:r>
              <a:rPr lang="en-US" sz="2000" dirty="0"/>
              <a:t>	derivatives”, Prentice-Hall, 1973</a:t>
            </a:r>
          </a:p>
        </p:txBody>
      </p:sp>
      <p:sp>
        <p:nvSpPr>
          <p:cNvPr id="4" name="Footer Placeholder 3"/>
          <p:cNvSpPr>
            <a:spLocks noGrp="1"/>
          </p:cNvSpPr>
          <p:nvPr>
            <p:ph type="ftr" sz="quarter" idx="11"/>
          </p:nvPr>
        </p:nvSpPr>
        <p:spPr/>
        <p:txBody>
          <a:bodyPr/>
          <a:lstStyle/>
          <a:p>
            <a:r>
              <a:rPr lang="en-US"/>
              <a:t>Brent-Dekker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Brent-Dekker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Brent-Dekker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12</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Brent-Dekker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the weaknesses of previous methods</a:t>
            </a:r>
          </a:p>
          <a:p>
            <a:pPr lvl="1"/>
            <a:r>
              <a:rPr lang="en-US" dirty="0"/>
              <a:t>Consider an algorithm by Dekker, later modified by Brent</a:t>
            </a:r>
          </a:p>
          <a:p>
            <a:pPr lvl="1"/>
            <a:r>
              <a:rPr lang="en-US" dirty="0"/>
              <a:t>We use three bracketed techniques,</a:t>
            </a:r>
            <a:br>
              <a:rPr lang="en-US" dirty="0"/>
            </a:br>
            <a:r>
              <a:rPr lang="en-US" dirty="0"/>
              <a:t>	but ensure a faster convergence</a:t>
            </a:r>
          </a:p>
        </p:txBody>
      </p:sp>
      <p:sp>
        <p:nvSpPr>
          <p:cNvPr id="4" name="Footer Placeholder 3"/>
          <p:cNvSpPr>
            <a:spLocks noGrp="1"/>
          </p:cNvSpPr>
          <p:nvPr>
            <p:ph type="ftr" sz="quarter" idx="11"/>
          </p:nvPr>
        </p:nvSpPr>
        <p:spPr/>
        <p:txBody>
          <a:bodyPr/>
          <a:lstStyle/>
          <a:p>
            <a:r>
              <a:rPr lang="en-US"/>
              <a:t>Brent-Dekker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6" name="Audio 5">
            <a:hlinkClick r:id="" action="ppaction://media"/>
            <a:extLst>
              <a:ext uri="{FF2B5EF4-FFF2-40B4-BE49-F238E27FC236}">
                <a16:creationId xmlns:a16="http://schemas.microsoft.com/office/drawing/2014/main" id="{E629731C-F3E6-4960-B504-E7335260C3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25250"/>
    </mc:Choice>
    <mc:Fallback>
      <p:transition spd="slow" advTm="25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1483-F604-4599-A649-20BBE8DA9C90}"/>
              </a:ext>
            </a:extLst>
          </p:cNvPr>
          <p:cNvSpPr>
            <a:spLocks noGrp="1"/>
          </p:cNvSpPr>
          <p:nvPr>
            <p:ph type="title"/>
          </p:nvPr>
        </p:nvSpPr>
        <p:spPr/>
        <p:txBody>
          <a:bodyPr/>
          <a:lstStyle/>
          <a:p>
            <a:r>
              <a:rPr lang="en-US" dirty="0"/>
              <a:t>Brent-Dekker method</a:t>
            </a:r>
          </a:p>
        </p:txBody>
      </p:sp>
      <p:sp>
        <p:nvSpPr>
          <p:cNvPr id="3" name="Content Placeholder 2">
            <a:extLst>
              <a:ext uri="{FF2B5EF4-FFF2-40B4-BE49-F238E27FC236}">
                <a16:creationId xmlns:a16="http://schemas.microsoft.com/office/drawing/2014/main" id="{C35AC3FC-E335-4CA7-A968-85A5EC4C3F75}"/>
              </a:ext>
            </a:extLst>
          </p:cNvPr>
          <p:cNvSpPr>
            <a:spLocks noGrp="1"/>
          </p:cNvSpPr>
          <p:nvPr>
            <p:ph idx="1"/>
          </p:nvPr>
        </p:nvSpPr>
        <p:spPr/>
        <p:txBody>
          <a:bodyPr/>
          <a:lstStyle/>
          <a:p>
            <a:r>
              <a:rPr lang="en-US" dirty="0"/>
              <a:t>Unfortunately, this is not the Bryant-Deckard method</a:t>
            </a:r>
          </a:p>
        </p:txBody>
      </p:sp>
      <p:sp>
        <p:nvSpPr>
          <p:cNvPr id="4" name="Footer Placeholder 3">
            <a:extLst>
              <a:ext uri="{FF2B5EF4-FFF2-40B4-BE49-F238E27FC236}">
                <a16:creationId xmlns:a16="http://schemas.microsoft.com/office/drawing/2014/main" id="{0984E949-5279-4C0D-A71C-CAADF2705BB7}"/>
              </a:ext>
            </a:extLst>
          </p:cNvPr>
          <p:cNvSpPr>
            <a:spLocks noGrp="1"/>
          </p:cNvSpPr>
          <p:nvPr>
            <p:ph type="ftr" sz="quarter" idx="11"/>
          </p:nvPr>
        </p:nvSpPr>
        <p:spPr/>
        <p:txBody>
          <a:bodyPr/>
          <a:lstStyle/>
          <a:p>
            <a:r>
              <a:rPr lang="en-US"/>
              <a:t>Brent-Dekker method</a:t>
            </a:r>
            <a:endParaRPr lang="en-CA" dirty="0"/>
          </a:p>
        </p:txBody>
      </p:sp>
      <p:sp>
        <p:nvSpPr>
          <p:cNvPr id="5" name="Slide Number Placeholder 4">
            <a:extLst>
              <a:ext uri="{FF2B5EF4-FFF2-40B4-BE49-F238E27FC236}">
                <a16:creationId xmlns:a16="http://schemas.microsoft.com/office/drawing/2014/main" id="{813D08EF-68C3-497B-B3E7-2E0A929B9146}"/>
              </a:ext>
            </a:extLst>
          </p:cNvPr>
          <p:cNvSpPr>
            <a:spLocks noGrp="1"/>
          </p:cNvSpPr>
          <p:nvPr>
            <p:ph type="sldNum" sz="quarter" idx="12"/>
          </p:nvPr>
        </p:nvSpPr>
        <p:spPr/>
        <p:txBody>
          <a:bodyPr/>
          <a:lstStyle/>
          <a:p>
            <a:fld id="{42EF6DC8-DA9C-4533-8A40-BB00A2545AF8}" type="slidenum">
              <a:rPr lang="en-CA" smtClean="0"/>
              <a:pPr/>
              <a:t>3</a:t>
            </a:fld>
            <a:endParaRPr lang="en-CA"/>
          </a:p>
        </p:txBody>
      </p:sp>
      <p:pic>
        <p:nvPicPr>
          <p:cNvPr id="1026" name="Picture 2">
            <a:extLst>
              <a:ext uri="{FF2B5EF4-FFF2-40B4-BE49-F238E27FC236}">
                <a16:creationId xmlns:a16="http://schemas.microsoft.com/office/drawing/2014/main" id="{9CD101D3-E131-427C-91BF-FFCEC6692C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530" b="13009"/>
          <a:stretch/>
        </p:blipFill>
        <p:spPr bwMode="auto">
          <a:xfrm>
            <a:off x="3057928" y="4470682"/>
            <a:ext cx="4752572" cy="1963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lage of a man holding a gun, a woman holding a cigarette, and a futuristic city-scape.">
            <a:extLst>
              <a:ext uri="{FF2B5EF4-FFF2-40B4-BE49-F238E27FC236}">
                <a16:creationId xmlns:a16="http://schemas.microsoft.com/office/drawing/2014/main" id="{575A81CD-7B8F-4A91-B537-46EB19332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88" y="2430745"/>
            <a:ext cx="239077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B4F6F6FF-BF6B-4191-8D36-1BD855FBA8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15" name="TextBox 14">
            <a:extLst>
              <a:ext uri="{FF2B5EF4-FFF2-40B4-BE49-F238E27FC236}">
                <a16:creationId xmlns:a16="http://schemas.microsoft.com/office/drawing/2014/main" id="{57271EAC-DEA6-4633-A236-FFC89E8C8393}"/>
              </a:ext>
            </a:extLst>
          </p:cNvPr>
          <p:cNvSpPr txBox="1"/>
          <p:nvPr/>
        </p:nvSpPr>
        <p:spPr>
          <a:xfrm>
            <a:off x="949724" y="6152475"/>
            <a:ext cx="2004733" cy="430887"/>
          </a:xfrm>
          <a:prstGeom prst="rect">
            <a:avLst/>
          </a:prstGeom>
          <a:noFill/>
        </p:spPr>
        <p:txBody>
          <a:bodyPr wrap="square">
            <a:spAutoFit/>
          </a:bodyPr>
          <a:lstStyle/>
          <a:p>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Warner Bros.</a:t>
            </a:r>
            <a:endParaRPr lang="en-US" dirty="0"/>
          </a:p>
        </p:txBody>
      </p:sp>
      <p:pic>
        <p:nvPicPr>
          <p:cNvPr id="7" name="Picture 6">
            <a:extLst>
              <a:ext uri="{FF2B5EF4-FFF2-40B4-BE49-F238E27FC236}">
                <a16:creationId xmlns:a16="http://schemas.microsoft.com/office/drawing/2014/main" id="{6102522D-E936-4889-858A-7C3A5C2B528D}"/>
              </a:ext>
            </a:extLst>
          </p:cNvPr>
          <p:cNvPicPr>
            <a:picLocks noChangeAspect="1"/>
          </p:cNvPicPr>
          <p:nvPr/>
        </p:nvPicPr>
        <p:blipFill>
          <a:blip r:embed="rId7"/>
          <a:stretch>
            <a:fillRect/>
          </a:stretch>
        </p:blipFill>
        <p:spPr>
          <a:xfrm>
            <a:off x="2809875" y="2125801"/>
            <a:ext cx="3524250" cy="1762125"/>
          </a:xfrm>
          <a:prstGeom prst="rect">
            <a:avLst/>
          </a:prstGeom>
        </p:spPr>
      </p:pic>
      <p:pic>
        <p:nvPicPr>
          <p:cNvPr id="1028" name="Picture 4">
            <a:extLst>
              <a:ext uri="{FF2B5EF4-FFF2-40B4-BE49-F238E27FC236}">
                <a16:creationId xmlns:a16="http://schemas.microsoft.com/office/drawing/2014/main" id="{DC046D9D-E613-4CEA-BCDB-3776A39EA2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4826" y="2954814"/>
            <a:ext cx="3849624" cy="160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328615"/>
      </p:ext>
    </p:extLst>
  </p:cSld>
  <p:clrMapOvr>
    <a:masterClrMapping/>
  </p:clrMapOvr>
  <mc:AlternateContent xmlns:mc="http://schemas.openxmlformats.org/markup-compatibility/2006">
    <mc:Choice xmlns:p14="http://schemas.microsoft.com/office/powerpoint/2010/main" Requires="p14">
      <p:transition spd="slow" p14:dur="2000" advTm="12943"/>
    </mc:Choice>
    <mc:Fallback>
      <p:transition spd="slow" advTm="12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Brent-Dekker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bisection method only halves the interval size</a:t>
            </a:r>
          </a:p>
          <a:p>
            <a:r>
              <a:rPr lang="en-US" dirty="0"/>
              <a:t>The bracketed secant method gives a better choice approximating the root</a:t>
            </a:r>
          </a:p>
          <a:p>
            <a:pPr lvl="1"/>
            <a:r>
              <a:rPr lang="en-US" dirty="0"/>
              <a:t>The algorithm, however, generally fixes one end point,</a:t>
            </a:r>
            <a:br>
              <a:rPr lang="en-US" dirty="0"/>
            </a:br>
            <a:r>
              <a:rPr lang="en-US" dirty="0"/>
              <a:t>		and thus is reduced to linear convergence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Brent-Dekker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pic>
        <p:nvPicPr>
          <p:cNvPr id="7" name="Audio 6">
            <a:hlinkClick r:id="" action="ppaction://media"/>
            <a:extLst>
              <a:ext uri="{FF2B5EF4-FFF2-40B4-BE49-F238E27FC236}">
                <a16:creationId xmlns:a16="http://schemas.microsoft.com/office/drawing/2014/main" id="{F1E1E3A5-420F-4C65-A89C-34FE6F98C30F}"/>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24618731"/>
      </p:ext>
    </p:extLst>
  </p:cSld>
  <p:clrMapOvr>
    <a:masterClrMapping/>
  </p:clrMapOvr>
  <mc:AlternateContent xmlns:mc="http://schemas.openxmlformats.org/markup-compatibility/2006">
    <mc:Choice xmlns:p14="http://schemas.microsoft.com/office/powerpoint/2010/main" Requires="p14">
      <p:transition spd="slow" p14:dur="2000" advTm="29082"/>
    </mc:Choice>
    <mc:Fallback>
      <p:transition spd="slow" advTm="29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Brent-Dekker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Dekker’s method suggests combining the bisection and bracketed secant methods</a:t>
            </a:r>
          </a:p>
          <a:p>
            <a:pPr lvl="1"/>
            <a:r>
              <a:rPr lang="en-US" dirty="0"/>
              <a:t>Simply alternating these two algorithms significantly increases the convergence of the bracketed secant method</a:t>
            </a:r>
          </a:p>
          <a:p>
            <a:pPr lvl="1"/>
            <a:r>
              <a:rPr lang="en-US" dirty="0"/>
              <a:t>Once a function near the root is either concave up or concave down, one end-point of the secant method becomes fixed</a:t>
            </a:r>
          </a:p>
          <a:p>
            <a:pPr lvl="1"/>
            <a:r>
              <a:rPr lang="en-US" dirty="0"/>
              <a:t>Inserting the bisection method unfixes this end point</a:t>
            </a:r>
          </a:p>
          <a:p>
            <a:pPr lvl="1"/>
            <a:endParaRPr lang="en-US"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Brent-Dekker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pic>
        <p:nvPicPr>
          <p:cNvPr id="8" name="Audio 7">
            <a:hlinkClick r:id="" action="ppaction://media"/>
            <a:extLst>
              <a:ext uri="{FF2B5EF4-FFF2-40B4-BE49-F238E27FC236}">
                <a16:creationId xmlns:a16="http://schemas.microsoft.com/office/drawing/2014/main" id="{3B95B76C-85C5-4708-B319-6A09DE1F9CD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569535667"/>
      </p:ext>
    </p:extLst>
  </p:cSld>
  <p:clrMapOvr>
    <a:masterClrMapping/>
  </p:clrMapOvr>
  <mc:AlternateContent xmlns:mc="http://schemas.openxmlformats.org/markup-compatibility/2006">
    <mc:Choice xmlns:p14="http://schemas.microsoft.com/office/powerpoint/2010/main" Requires="p14">
      <p:transition spd="slow" p14:dur="2000" advTm="51652"/>
    </mc:Choice>
    <mc:Fallback>
      <p:transition spd="slow" advTm="51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Brent-Dekker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Brent, in the 1973 text</a:t>
            </a:r>
          </a:p>
          <a:p>
            <a:pPr marL="0" indent="0" algn="ctr">
              <a:buNone/>
            </a:pPr>
            <a:r>
              <a:rPr lang="en-US" dirty="0"/>
              <a:t>“Algorithms for minimization without derivatives”</a:t>
            </a:r>
          </a:p>
          <a:p>
            <a:pPr marL="0" indent="0">
              <a:buNone/>
            </a:pPr>
            <a:r>
              <a:rPr lang="en-US" dirty="0"/>
              <a:t>      details an algorithm that alternates between</a:t>
            </a:r>
          </a:p>
          <a:p>
            <a:pPr lvl="1"/>
            <a:r>
              <a:rPr lang="en-US" dirty="0"/>
              <a:t>The bisection method</a:t>
            </a:r>
          </a:p>
          <a:p>
            <a:pPr lvl="1"/>
            <a:r>
              <a:rPr lang="en-US" dirty="0"/>
              <a:t>The bracketed secant method</a:t>
            </a:r>
          </a:p>
          <a:p>
            <a:pPr lvl="1"/>
            <a:r>
              <a:rPr lang="en-US" dirty="0"/>
              <a:t>Inverse parabolic interpolation</a:t>
            </a:r>
          </a:p>
          <a:p>
            <a:r>
              <a:rPr lang="en-US" dirty="0"/>
              <a:t>This results in super-linear convergence</a:t>
            </a:r>
          </a:p>
          <a:p>
            <a:r>
              <a:rPr lang="en-US" dirty="0"/>
              <a:t>A number of conditions are used:</a:t>
            </a:r>
          </a:p>
          <a:p>
            <a:pPr lvl="1"/>
            <a:r>
              <a:rPr lang="en-US" dirty="0"/>
              <a:t>Ideally, inverse parabolic interpolation is selected,</a:t>
            </a:r>
            <a:br>
              <a:rPr lang="en-US" dirty="0"/>
            </a:br>
            <a:r>
              <a:rPr lang="en-US" dirty="0"/>
              <a:t>	but this technique may be determined to be sub-optimal</a:t>
            </a:r>
          </a:p>
          <a:p>
            <a:pPr lvl="1"/>
            <a:r>
              <a:rPr lang="en-US" dirty="0"/>
              <a:t>It tries to fall back on the bracketed secant method,</a:t>
            </a:r>
            <a:br>
              <a:rPr lang="en-US" dirty="0"/>
            </a:br>
            <a:r>
              <a:rPr lang="en-US" dirty="0"/>
              <a:t>	but this, too, may be sub-optimal</a:t>
            </a:r>
          </a:p>
          <a:p>
            <a:pPr lvl="1"/>
            <a:r>
              <a:rPr lang="en-US" dirty="0"/>
              <a:t>In this case, it reverts to the bisection method</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Brent-Dekker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pic>
        <p:nvPicPr>
          <p:cNvPr id="7" name="Audio 6">
            <a:hlinkClick r:id="" action="ppaction://media"/>
            <a:extLst>
              <a:ext uri="{FF2B5EF4-FFF2-40B4-BE49-F238E27FC236}">
                <a16:creationId xmlns:a16="http://schemas.microsoft.com/office/drawing/2014/main" id="{BB3EC7ED-C8D7-4A8B-B219-1E6DD29DE9D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61777108"/>
      </p:ext>
    </p:extLst>
  </p:cSld>
  <p:clrMapOvr>
    <a:masterClrMapping/>
  </p:clrMapOvr>
  <mc:AlternateContent xmlns:mc="http://schemas.openxmlformats.org/markup-compatibility/2006">
    <mc:Choice xmlns:p14="http://schemas.microsoft.com/office/powerpoint/2010/main" Requires="p14">
      <p:transition spd="slow" p14:dur="2000" advTm="74780"/>
    </mc:Choice>
    <mc:Fallback>
      <p:transition spd="slow" advTm="74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Brent-Dekker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Brent’s text is available on his website as a pdf</a:t>
            </a:r>
          </a:p>
          <a:p>
            <a:pPr lvl="1"/>
            <a:r>
              <a:rPr lang="en-US" dirty="0"/>
              <a:t>You are welcome to search for and download this text for your own personal reading</a:t>
            </a:r>
          </a:p>
          <a:p>
            <a:pPr lvl="1"/>
            <a:r>
              <a:rPr lang="en-US" dirty="0"/>
              <a:t>The end of Chapter 4 has an implementation of this algorithm</a:t>
            </a:r>
            <a:br>
              <a:rPr lang="en-US" dirty="0"/>
            </a:br>
            <a:r>
              <a:rPr lang="en-US" dirty="0"/>
              <a:t>in the </a:t>
            </a:r>
            <a:r>
              <a:rPr lang="en-US" cap="small" dirty="0" err="1"/>
              <a:t>algol</a:t>
            </a:r>
            <a:r>
              <a:rPr lang="en-US" dirty="0"/>
              <a:t> 60 programming language</a:t>
            </a:r>
          </a:p>
          <a:p>
            <a:pPr lvl="2"/>
            <a:r>
              <a:rPr lang="en-US" dirty="0"/>
              <a:t>You are welcome to translate this into C++ or</a:t>
            </a:r>
            <a:br>
              <a:rPr lang="en-US" dirty="0"/>
            </a:br>
            <a:r>
              <a:rPr lang="en-US" dirty="0"/>
              <a:t>a language of your choice</a:t>
            </a:r>
          </a:p>
          <a:p>
            <a:pPr lvl="2"/>
            <a:endParaRPr lang="en-US" dirty="0"/>
          </a:p>
          <a:p>
            <a:r>
              <a:rPr lang="en-US" dirty="0"/>
              <a:t>This is the first algorithm in this course that has been written in the last half-century</a:t>
            </a:r>
          </a:p>
          <a:p>
            <a:pPr lvl="1"/>
            <a:r>
              <a:rPr lang="en-US" dirty="0"/>
              <a:t>Within the lifetime of your grandparents if not parents</a:t>
            </a:r>
          </a:p>
          <a:p>
            <a:pPr lvl="1"/>
            <a:r>
              <a:rPr lang="en-US" dirty="0"/>
              <a:t>We will see two more algorithms that fall within this time span</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Brent-Dekker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pic>
        <p:nvPicPr>
          <p:cNvPr id="8" name="Audio 7">
            <a:hlinkClick r:id="" action="ppaction://media"/>
            <a:extLst>
              <a:ext uri="{FF2B5EF4-FFF2-40B4-BE49-F238E27FC236}">
                <a16:creationId xmlns:a16="http://schemas.microsoft.com/office/drawing/2014/main" id="{D4333C46-0DF4-4137-B5C2-DCED07AEF5E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65991558"/>
      </p:ext>
    </p:extLst>
  </p:cSld>
  <p:clrMapOvr>
    <a:masterClrMapping/>
  </p:clrMapOvr>
  <mc:AlternateContent xmlns:mc="http://schemas.openxmlformats.org/markup-compatibility/2006">
    <mc:Choice xmlns:p14="http://schemas.microsoft.com/office/powerpoint/2010/main" Requires="p14">
      <p:transition spd="slow" p14:dur="2000" advTm="66652"/>
    </mc:Choice>
    <mc:Fallback>
      <p:transition spd="slow" advTm="66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Brent-Dekker method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199" y="1600200"/>
            <a:ext cx="8359629" cy="4525963"/>
          </a:xfrm>
        </p:spPr>
        <p:txBody>
          <a:bodyPr/>
          <a:lstStyle/>
          <a:p>
            <a:r>
              <a:rPr lang="en-US" dirty="0"/>
              <a:t>The Brent-Dekker method is the basis in </a:t>
            </a:r>
            <a:r>
              <a:rPr lang="en-US" dirty="0" err="1"/>
              <a:t>M</a:t>
            </a:r>
            <a:r>
              <a:rPr lang="en-US" cap="small" dirty="0" err="1"/>
              <a:t>atlab</a:t>
            </a:r>
            <a:r>
              <a:rPr lang="en-US" dirty="0"/>
              <a:t> for </a:t>
            </a:r>
            <a:r>
              <a:rPr lang="en-US" dirty="0" err="1">
                <a:latin typeface="Consolas" panose="020B0609020204030204" pitchFamily="49" charset="0"/>
              </a:rPr>
              <a:t>fzero</a:t>
            </a:r>
            <a:endParaRPr lang="en-US" dirty="0">
              <a:latin typeface="Consolas" panose="020B0609020204030204" pitchFamily="49" charset="0"/>
            </a:endParaRPr>
          </a:p>
          <a:p>
            <a:pPr marL="457200" lvl="1" indent="0">
              <a:buNone/>
            </a:pPr>
            <a:r>
              <a:rPr lang="en-US" dirty="0"/>
              <a:t>https://www.mathworks.com/help/matlab/ref/fzero.html</a:t>
            </a:r>
          </a:p>
          <a:p>
            <a:pPr marL="457200" lvl="1" indent="0">
              <a:buNone/>
            </a:pPr>
            <a:endParaRPr lang="en-US" dirty="0"/>
          </a:p>
          <a:p>
            <a:pPr lvl="1"/>
            <a:r>
              <a:rPr lang="en-US" dirty="0"/>
              <a:t>You can view the source code by searching for the file </a:t>
            </a:r>
            <a:r>
              <a:rPr lang="en-US" dirty="0" err="1">
                <a:latin typeface="Consolas" panose="020B0609020204030204" pitchFamily="49" charset="0"/>
              </a:rPr>
              <a:t>fzero.m</a:t>
            </a:r>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Brent-Dekker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pic>
        <p:nvPicPr>
          <p:cNvPr id="9" name="Audio 8">
            <a:hlinkClick r:id="" action="ppaction://media"/>
            <a:extLst>
              <a:ext uri="{FF2B5EF4-FFF2-40B4-BE49-F238E27FC236}">
                <a16:creationId xmlns:a16="http://schemas.microsoft.com/office/drawing/2014/main" id="{D72EC376-20E9-46DE-B505-826D9ADCBAC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084346682"/>
      </p:ext>
    </p:extLst>
  </p:cSld>
  <p:clrMapOvr>
    <a:masterClrMapping/>
  </p:clrMapOvr>
  <mc:AlternateContent xmlns:mc="http://schemas.openxmlformats.org/markup-compatibility/2006">
    <mc:Choice xmlns:p14="http://schemas.microsoft.com/office/powerpoint/2010/main" Requires="p14">
      <p:transition spd="slow" p14:dur="2000" advTm="20908"/>
    </mc:Choice>
    <mc:Fallback>
      <p:transition spd="slow" advTm="20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Are aware of the Brent-Dekker method</a:t>
            </a:r>
          </a:p>
          <a:p>
            <a:pPr lvl="1"/>
            <a:r>
              <a:rPr lang="en-US" dirty="0"/>
              <a:t>Understand that algorithms like this exist and are available</a:t>
            </a:r>
          </a:p>
          <a:p>
            <a:pPr lvl="1"/>
            <a:r>
              <a:rPr lang="en-US" dirty="0"/>
              <a:t>Are aware that the text is available for reference</a:t>
            </a:r>
          </a:p>
        </p:txBody>
      </p:sp>
      <p:sp>
        <p:nvSpPr>
          <p:cNvPr id="4" name="Footer Placeholder 3"/>
          <p:cNvSpPr>
            <a:spLocks noGrp="1"/>
          </p:cNvSpPr>
          <p:nvPr>
            <p:ph type="ftr" sz="quarter" idx="11"/>
          </p:nvPr>
        </p:nvSpPr>
        <p:spPr/>
        <p:txBody>
          <a:bodyPr/>
          <a:lstStyle/>
          <a:p>
            <a:r>
              <a:rPr lang="en-US"/>
              <a:t>Brent-Dekker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7" name="Audio 6">
            <a:hlinkClick r:id="" action="ppaction://media"/>
            <a:extLst>
              <a:ext uri="{FF2B5EF4-FFF2-40B4-BE49-F238E27FC236}">
                <a16:creationId xmlns:a16="http://schemas.microsoft.com/office/drawing/2014/main" id="{872806CC-38EE-45A0-BBC7-6B19FC76A45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23694"/>
    </mc:Choice>
    <mc:Fallback>
      <p:transition spd="slow" advTm="23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6.9"/>
</p:tagLst>
</file>

<file path=ppt/tags/tag2.xml><?xml version="1.0" encoding="utf-8"?>
<p:tagLst xmlns:a="http://schemas.openxmlformats.org/drawingml/2006/main" xmlns:r="http://schemas.openxmlformats.org/officeDocument/2006/relationships" xmlns:p="http://schemas.openxmlformats.org/presentationml/2006/main">
  <p:tag name="TIMING" val="|10|16.3|17.8"/>
</p:tagLst>
</file>

<file path=ppt/tags/tag3.xml><?xml version="1.0" encoding="utf-8"?>
<p:tagLst xmlns:a="http://schemas.openxmlformats.org/drawingml/2006/main" xmlns:r="http://schemas.openxmlformats.org/officeDocument/2006/relationships" xmlns:p="http://schemas.openxmlformats.org/presentationml/2006/main">
  <p:tag name="TIMING" val="|13.5|2|4.4|5.1|15.9|5.2|13.5|8.1"/>
</p:tagLst>
</file>

<file path=ppt/tags/tag4.xml><?xml version="1.0" encoding="utf-8"?>
<p:tagLst xmlns:a="http://schemas.openxmlformats.org/drawingml/2006/main" xmlns:r="http://schemas.openxmlformats.org/officeDocument/2006/relationships" xmlns:p="http://schemas.openxmlformats.org/presentationml/2006/main">
  <p:tag name="TIMING" val="|6|8|9.5|7.4|9.3|6.9"/>
</p:tagLst>
</file>

<file path=ppt/tags/tag5.xml><?xml version="1.0" encoding="utf-8"?>
<p:tagLst xmlns:a="http://schemas.openxmlformats.org/drawingml/2006/main" xmlns:r="http://schemas.openxmlformats.org/officeDocument/2006/relationships" xmlns:p="http://schemas.openxmlformats.org/presentationml/2006/main">
  <p:tag name="TIMING" val="|11.6"/>
</p:tagLst>
</file>

<file path=ppt/tags/tag6.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103971</TotalTime>
  <Words>686</Words>
  <Application>Microsoft Office PowerPoint</Application>
  <PresentationFormat>On-screen Show (4:3)</PresentationFormat>
  <Paragraphs>86</Paragraphs>
  <Slides>13</Slides>
  <Notes>0</Notes>
  <HiddenSlides>0</HiddenSlides>
  <MMClips>13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Bookman Old Style</vt:lpstr>
      <vt:lpstr>Calibri</vt:lpstr>
      <vt:lpstr>Cambria</vt:lpstr>
      <vt:lpstr>Consolas</vt:lpstr>
      <vt:lpstr>Constantia</vt:lpstr>
      <vt:lpstr>Georgia</vt:lpstr>
      <vt:lpstr>Times New Roman</vt:lpstr>
      <vt:lpstr>Office Theme</vt:lpstr>
      <vt:lpstr>Brent-Dekker method</vt:lpstr>
      <vt:lpstr>Introduction</vt:lpstr>
      <vt:lpstr>Brent-Dekker method</vt:lpstr>
      <vt:lpstr>The Brent-Dekker method</vt:lpstr>
      <vt:lpstr>The Brent-Dekker method</vt:lpstr>
      <vt:lpstr>The Brent-Dekker method</vt:lpstr>
      <vt:lpstr>The Brent-Dekker method</vt:lpstr>
      <vt:lpstr>The Brent-Dekker method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1761</cp:revision>
  <cp:lastPrinted>2021-04-01T01:38:00Z</cp:lastPrinted>
  <dcterms:created xsi:type="dcterms:W3CDTF">2020-04-30T19:27:29Z</dcterms:created>
  <dcterms:modified xsi:type="dcterms:W3CDTF">2021-05-13T01:47:44Z</dcterms:modified>
</cp:coreProperties>
</file>